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מקטע ברירת מחדל" id="{1F04A926-80EA-4D0B-88B0-C66D064171C0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037" autoAdjust="0"/>
    <p:restoredTop sz="94660"/>
  </p:normalViewPr>
  <p:slideViewPr>
    <p:cSldViewPr snapToGrid="0">
      <p:cViewPr varScale="1">
        <p:scale>
          <a:sx n="84" d="100"/>
          <a:sy n="84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D5DD04C-4261-4C36-B672-3BDA9783F3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D7747349-522B-4E4B-8478-C193AA0A65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FF14352-A99E-402E-BB8D-D98C8AE6B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72E939A-30A9-4A77-838A-25B14FA4B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0E64E7E-3FE5-4A04-B8D5-B181C876D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1648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97FAE56-680B-4E66-B1DB-D54311C58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8A63D5E8-EEC4-4171-AC3C-EE795886B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F712C44-6D3B-40DA-A172-A23FB1E46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BE54ABB-C1EC-4CAA-A810-63580E0BE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160639D-8FD9-4CAF-AD02-6826B9EE8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24228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4F853EC4-46A7-4F72-A416-3A07A4908A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61A5027D-167A-4A27-B586-54BCCF279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FF9B9E9-825B-421D-84E9-EDCFD029A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F4C6C19-19CC-4351-81FE-3BB0A3F3E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1824FAF-EBA6-4D18-A008-D0F33ABF2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59286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8A992E4-7D80-4264-A2A1-D1CBF92E7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45D383C-47B0-4E59-A900-782E7D33E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9B59ED8-B1B6-4C0C-A0FA-5A3336C1B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04AFFCE-6782-48FE-9898-3BB7143F0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199EA09-1DA2-46A7-BED9-E77ECD659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34304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8B5A19F-2398-4867-B7ED-F4A95EEE0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38405BC-A7B3-469F-8B2B-44ED9EB33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E650AA5-F136-433C-872C-98627A60B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FE243F7-58E4-43A1-A513-82E260A8C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06ACE61-BA2B-482D-8D52-956911193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91735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EF7093D-948F-433B-85C5-2D9488FFB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CC4A181-55C1-47D7-839F-4244D5452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68FF47EA-725B-4E8C-BDE9-279CDB276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8A97AD0-20A8-4E35-8508-6AD10314A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DBE8085-83A7-459A-BA77-1354B2CD7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189A105-A1B8-4CEF-AE2E-E02575E03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38656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46CC255-F452-4821-9DF9-6F4D3A32E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5BBE45A-B4EF-4811-9759-2F5AB101C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13E91B34-1DAF-46A0-9D39-72529ACE37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019EE461-F705-43C6-8CD9-658BC0CDEF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3FE6A40D-1630-4076-B210-847BB7E55F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9047D2F5-E833-44E5-9067-EA8BA6A3D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4350F20C-7FCD-416F-BE65-22061C695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73D93E08-1375-4BB7-9187-643F9DE72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64153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0778F84-E12F-42B8-BB8E-33D408786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538D28A0-2907-460D-B9C4-347174FF8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DD11901D-040D-4A7E-A389-37098154C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3A8C94EE-C0CA-4AD6-B955-F0D025A25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67271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57287387-BB41-4EAC-8399-450C10AC1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EBD23FA7-E0A9-4574-B67E-C32342233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CE40D6B-4844-462E-A937-1A07D1018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23717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E70808E-8DDB-4F3E-BD03-6D3BB94C8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325F0ED-1342-4649-BE3A-AF8D78400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3F71BB73-B736-4529-9C59-16A04688A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B0E3C101-B193-4CDD-A2D0-C0247D202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762461E-991D-4664-9FE8-CC6C66B71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15171F57-0F51-4F9D-8349-BF5E16B55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96937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6462529-95B1-4786-8D0C-FFFC69621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1D0FD785-7248-46AB-859F-62F6F05A1F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163A72C3-4FB7-4188-8124-67DC7D3AA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56B0FFB-9C7F-4C03-854D-2F10394C5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38D0A71-28A9-478A-82EB-52B7881D9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E3E0972-5B35-43DE-A9C3-9F23EBBCD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6928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113D7687-62B0-4A64-9D42-362A34D48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FA82EEB-ECF7-47D8-A6F6-DBB343A90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4AE9985-DDF5-44DC-B0CC-B2AAD277DA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5287B-383A-4401-9A9A-82FAF15FEDBD}" type="datetimeFigureOut">
              <a:rPr lang="he-IL" smtClean="0"/>
              <a:t>י"ז/תמוז/תשפ"א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7D9016B-A6B7-41F7-8178-5DC8CC8FEC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5F9C442-BD93-458B-80B5-1BB4C21BB8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4FA72-C964-4ED7-9E6D-294A8176B97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8393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ccerbase.com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58FF730-548E-4D43-BBBE-A1EC0642E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0425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cs typeface="Guttman Kav-Light" panose="02010401010101010101" pitchFamily="2" charset="-79"/>
              </a:rPr>
              <a:t>Data Science</a:t>
            </a:r>
            <a:br>
              <a:rPr lang="en-US" dirty="0">
                <a:solidFill>
                  <a:schemeClr val="bg1"/>
                </a:solidFill>
                <a:cs typeface="Guttman Kav-Light" panose="02010401010101010101" pitchFamily="2" charset="-79"/>
              </a:rPr>
            </a:br>
            <a:r>
              <a:rPr lang="en-US" dirty="0">
                <a:solidFill>
                  <a:schemeClr val="bg1"/>
                </a:solidFill>
                <a:cs typeface="Guttman Kav-Light" panose="02010401010101010101" pitchFamily="2" charset="-79"/>
              </a:rPr>
              <a:t>Project</a:t>
            </a:r>
            <a:endParaRPr lang="he-IL" dirty="0">
              <a:solidFill>
                <a:schemeClr val="bg1"/>
              </a:solidFill>
              <a:latin typeface="Guttman Kav-Light" panose="02010401010101010101" pitchFamily="2" charset="-79"/>
              <a:cs typeface="Guttman Kav-Light" panose="02010401010101010101" pitchFamily="2" charset="-79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441854D-A771-4943-8477-0ED6806C5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53109"/>
            <a:ext cx="9144000" cy="16557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cs typeface="Guttman Kav-Light" panose="02010401010101010101" pitchFamily="2" charset="-79"/>
              </a:rPr>
              <a:t>Roman </a:t>
            </a:r>
            <a:r>
              <a:rPr lang="en-US" sz="2800" dirty="0" err="1">
                <a:solidFill>
                  <a:schemeClr val="bg1"/>
                </a:solidFill>
                <a:cs typeface="Guttman Kav-Light" panose="02010401010101010101" pitchFamily="2" charset="-79"/>
              </a:rPr>
              <a:t>Khananaev</a:t>
            </a:r>
            <a:br>
              <a:rPr lang="en-US" sz="2800" dirty="0">
                <a:solidFill>
                  <a:schemeClr val="bg1"/>
                </a:solidFill>
                <a:cs typeface="Guttman Kav-Light" panose="02010401010101010101" pitchFamily="2" charset="-79"/>
              </a:rPr>
            </a:br>
            <a:r>
              <a:rPr lang="he-IL" sz="2800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&amp;</a:t>
            </a:r>
          </a:p>
          <a:p>
            <a:r>
              <a:rPr lang="en-US" sz="2800" dirty="0">
                <a:solidFill>
                  <a:schemeClr val="bg1"/>
                </a:solidFill>
                <a:cs typeface="Guttman Kav-Light" panose="02010401010101010101" pitchFamily="2" charset="-79"/>
              </a:rPr>
              <a:t>Omer Bason</a:t>
            </a:r>
            <a:endParaRPr lang="he-IL" sz="2800" dirty="0">
              <a:solidFill>
                <a:schemeClr val="bg1"/>
              </a:solidFill>
              <a:latin typeface="Guttman Kav-Light" panose="02010401010101010101" pitchFamily="2" charset="-79"/>
              <a:cs typeface="Guttman Kav-Light" panose="02010401010101010101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829881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B3377C8-0E98-4262-8730-9D29D56BC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220" y="56561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e-IL" sz="5400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שאלת המחקר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BBEBAAA-D04A-4A2A-B6D7-A80288395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04305"/>
            <a:ext cx="10515600" cy="42536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במחקר שלנו בחרנו להתייחס לעולם הכדורגל, בגלל האהבה שלנו למשחק הזה ולבדוק את הטענה הנפוצה שאומרת שלקבוצת הבית יש יתרון על קבוצת החוץ.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והאם הסיכויים שלה לנצח יותר גבוהים בתוספת "השחקן ה12".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ובנוסף נראה האם משחק בית או משחק חוץ משפיע על טקטיקת הקבוצה מבחינת הגנה או התקפה</a:t>
            </a:r>
          </a:p>
        </p:txBody>
      </p:sp>
    </p:spTree>
    <p:extLst>
      <p:ext uri="{BB962C8B-B14F-4D97-AF65-F5344CB8AC3E}">
        <p14:creationId xmlns:p14="http://schemas.microsoft.com/office/powerpoint/2010/main" val="910320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770A67B-B7A4-4D5A-B4B3-5661D2588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2372" y="10069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e-IL" sz="5400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הרכשת המידע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A6715BF-0F3B-4719-855C-3C145DCEE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100967"/>
          </a:xfrm>
        </p:spPr>
        <p:txBody>
          <a:bodyPr/>
          <a:lstStyle/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על מנת לרכוש את המידע הנדרש ביצענו </a:t>
            </a:r>
            <a:r>
              <a:rPr lang="en-US" dirty="0">
                <a:solidFill>
                  <a:schemeClr val="bg1"/>
                </a:solidFill>
                <a:cs typeface="Guttman Kav-Light" panose="02010401010101010101" pitchFamily="2" charset="-79"/>
              </a:rPr>
              <a:t>Crawling</a:t>
            </a: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 דרך האתר </a:t>
            </a:r>
            <a:r>
              <a:rPr lang="en-US" dirty="0" err="1">
                <a:solidFill>
                  <a:schemeClr val="bg1"/>
                </a:solidFill>
                <a:cs typeface="Guttman Kav-Light" panose="02010401010101010101" pitchFamily="2" charset="-79"/>
              </a:rPr>
              <a:t>Soccerbase</a:t>
            </a: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cs typeface="Guttman Kav-Light" panose="02010401010101010101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https://www.soccerbase.com</a:t>
            </a:r>
            <a:endParaRPr lang="he-IL" dirty="0">
              <a:solidFill>
                <a:schemeClr val="bg1"/>
              </a:solidFill>
              <a:latin typeface="Guttman Kav-Light" panose="02010401010101010101" pitchFamily="2" charset="-79"/>
              <a:cs typeface="Guttman Kav-Light" panose="02010401010101010101" pitchFamily="2" charset="-79"/>
            </a:endParaRP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השתמשנו בכלים שלמדנו בקורס לביצוע ה </a:t>
            </a:r>
            <a:r>
              <a:rPr lang="en-US" dirty="0">
                <a:solidFill>
                  <a:schemeClr val="bg1"/>
                </a:solidFill>
                <a:cs typeface="Guttman Kav-Light" panose="02010401010101010101" pitchFamily="2" charset="-79"/>
              </a:rPr>
              <a:t>Crawling</a:t>
            </a: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 פנינו אל האתר ומשכנו את המידע.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המידע שלקחנו מכיל את כמות השערים במשחק לכל קבוצה, מי היא קבוצת הבית ומי קבוצת החוץ, באיזה תחרות התבצע המשחק, תאריך המשחק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המידע שלקחנו הוא לטווח של תקופה נבחרת לפי המשתמש.</a:t>
            </a:r>
          </a:p>
        </p:txBody>
      </p:sp>
    </p:spTree>
    <p:extLst>
      <p:ext uri="{BB962C8B-B14F-4D97-AF65-F5344CB8AC3E}">
        <p14:creationId xmlns:p14="http://schemas.microsoft.com/office/powerpoint/2010/main" val="2550574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2DA1717-E0C6-4AED-A2AF-F11D111D8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e-IL" sz="5400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עבודה על הנתונים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C603967-B3B7-42CA-863B-1927E47E7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9571" y="1433740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לאחר שרכשנו את כל הנתונים הנדרשים לפי התקופה נבחרת, 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בדקנו עבור כל קבוצה את כל המשחקים שלה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והוצאנו את הנתונים הבאים:</a:t>
            </a:r>
          </a:p>
          <a:p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כמות המשחקים הכוללת</a:t>
            </a:r>
          </a:p>
          <a:p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מספר הניצחונות בבית ובחוץ</a:t>
            </a:r>
          </a:p>
          <a:p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מספר תוצאות התיקו בבית ובחוץ</a:t>
            </a:r>
          </a:p>
          <a:p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מספר ההפסדים בבית ובחוץ</a:t>
            </a:r>
          </a:p>
          <a:p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כמות השערים שהובקעו בבית ובחוץ</a:t>
            </a:r>
          </a:p>
          <a:p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כמות השערים שנספגו בבית ובחוץ</a:t>
            </a:r>
          </a:p>
          <a:p>
            <a:pPr marL="0" indent="0">
              <a:buNone/>
            </a:pPr>
            <a:endParaRPr lang="he-IL" dirty="0"/>
          </a:p>
          <a:p>
            <a:pPr marL="0" indent="0"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245096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544B9A5-ADFF-4DE4-854D-8875B3F35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e-IL" sz="5400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ויזואליזציה של הנתונים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1238064-5624-49EB-B426-6A6301FAE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5616" y="1857715"/>
            <a:ext cx="5475514" cy="31425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יצרנו אפליקציה אשר בנויה על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בסיס הנתונים שלנו, ויודעת להציג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את זה באופן ברור ומובן למשתמש, 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ולהבין את כל הסטטיסטיקות במשחקי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הקבוצה הנבחרת הן בבית והן בחוץ.</a:t>
            </a:r>
          </a:p>
          <a:p>
            <a:pPr marL="0" indent="0">
              <a:buNone/>
            </a:pPr>
            <a:endParaRPr lang="he-IL" dirty="0">
              <a:solidFill>
                <a:schemeClr val="bg1"/>
              </a:solidFill>
              <a:latin typeface="Guttman Kav-Light" panose="02010401010101010101" pitchFamily="2" charset="-79"/>
              <a:cs typeface="Guttman Kav-Light" panose="02010401010101010101" pitchFamily="2" charset="-79"/>
            </a:endParaRP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ניתן לראות פילוח של הנתונים בגרף שיצרנו עבור ארסנל במשחקי הבית 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ב-10 השנים האחרונות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83192473-3F38-4DF7-A43B-4669800E8F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78" y="1690688"/>
            <a:ext cx="2957651" cy="466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461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AD79D64-ABE2-4A0E-ACE6-B618AD9F0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0394" y="53227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e-IL" sz="5400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למידת מכונה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2A75186-E727-47BE-9AFE-42833A261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8303" y="276230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ללמידת המכונה השתמשנו באלגוריתם של בייס.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קבענו שהאלגוריתם יאמן את עצמנו על 80% מסך הנתונים, ועל שאר 20% הוא יחזה את התוצאה.</a:t>
            </a:r>
          </a:p>
          <a:p>
            <a:pPr marL="0" indent="0">
              <a:buNone/>
            </a:pPr>
            <a:endParaRPr lang="he-IL" dirty="0">
              <a:solidFill>
                <a:schemeClr val="bg1"/>
              </a:solidFill>
              <a:latin typeface="Guttman Kav-Light" panose="02010401010101010101" pitchFamily="2" charset="-79"/>
              <a:cs typeface="Guttman Kav-Light" panose="02010401010101010101" pitchFamily="2" charset="-79"/>
            </a:endParaRP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הנתונים עבור החיזוי נקבעים על ידי המשתמש אשר בוחר את מספר השנים עליהם למידת המכונה תתבסס.</a:t>
            </a:r>
          </a:p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ישנה אפשרות לבחור בין שנה אחת ועד עשר שנים אחורה.</a:t>
            </a:r>
          </a:p>
        </p:txBody>
      </p:sp>
    </p:spTree>
    <p:extLst>
      <p:ext uri="{BB962C8B-B14F-4D97-AF65-F5344CB8AC3E}">
        <p14:creationId xmlns:p14="http://schemas.microsoft.com/office/powerpoint/2010/main" val="2673807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2EA9767-FD03-419E-8AB4-1D8AF472D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e-IL" sz="5400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למידת מכונה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9E9DB33-6C52-47B3-AA33-1397218D7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816" y="1864954"/>
            <a:ext cx="11022367" cy="4351338"/>
          </a:xfrm>
        </p:spPr>
        <p:txBody>
          <a:bodyPr/>
          <a:lstStyle/>
          <a:p>
            <a:pPr marL="0" indent="0">
              <a:buNone/>
            </a:pPr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למידת המכונה רצה על כל המשחקים הביתיים שהתקיימו בין הקבוצה הנבחרת אל מול שאר הקבוצות מאותה הליגה והתבססה על פי הנתונים הבאים:</a:t>
            </a:r>
          </a:p>
          <a:p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ממוצע הכיבושים של הקבוצה הנבחרת מול היריבה הנוכחית</a:t>
            </a:r>
          </a:p>
          <a:p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ממוצע הכיבושים של קבוצת החוץ מול הקבוצה הנבחרת</a:t>
            </a:r>
          </a:p>
          <a:p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ממוצע השערים הכללי של הקבוצה הנבחרת</a:t>
            </a:r>
          </a:p>
          <a:p>
            <a:r>
              <a:rPr lang="he-IL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ממוצע השערים הכללי של היריבה הנוכחית</a:t>
            </a:r>
          </a:p>
          <a:p>
            <a:endParaRPr lang="he-IL" dirty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996130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8E21B99-52A3-48DC-A7A0-AE5A68ECC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890" y="724412"/>
            <a:ext cx="10515600" cy="4351338"/>
          </a:xfrm>
        </p:spPr>
        <p:txBody>
          <a:bodyPr>
            <a:normAutofit/>
          </a:bodyPr>
          <a:lstStyle/>
          <a:p>
            <a:r>
              <a:rPr lang="he-IL" sz="5400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</a:rPr>
              <a:t>מה שנשאר זה לסגור את המצגת ולהריץ את האפליקציה </a:t>
            </a:r>
            <a:r>
              <a:rPr lang="he-IL" sz="5400" dirty="0">
                <a:solidFill>
                  <a:schemeClr val="bg1"/>
                </a:solidFill>
                <a:latin typeface="Guttman Kav-Light" panose="02010401010101010101" pitchFamily="2" charset="-79"/>
                <a:cs typeface="Guttman Kav-Light" panose="02010401010101010101" pitchFamily="2" charset="-79"/>
                <a:sym typeface="Wingdings" panose="05000000000000000000" pitchFamily="2" charset="2"/>
              </a:rPr>
              <a:t></a:t>
            </a:r>
            <a:endParaRPr lang="he-IL" sz="5400" dirty="0">
              <a:solidFill>
                <a:schemeClr val="bg1"/>
              </a:solidFill>
              <a:latin typeface="Guttman Kav-Light" panose="02010401010101010101" pitchFamily="2" charset="-79"/>
              <a:cs typeface="Guttman Kav-Light" panose="02010401010101010101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23961250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352</Words>
  <Application>Microsoft Office PowerPoint</Application>
  <PresentationFormat>מסך רחב</PresentationFormat>
  <Paragraphs>45</Paragraphs>
  <Slides>8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Guttman Kav-Light</vt:lpstr>
      <vt:lpstr>ערכת נושא Office</vt:lpstr>
      <vt:lpstr>Data Science Project</vt:lpstr>
      <vt:lpstr>שאלת המחקר</vt:lpstr>
      <vt:lpstr>הרכשת המידע</vt:lpstr>
      <vt:lpstr>עבודה על הנתונים</vt:lpstr>
      <vt:lpstr>ויזואליזציה של הנתונים</vt:lpstr>
      <vt:lpstr>למידת מכונה</vt:lpstr>
      <vt:lpstr>למידת מכונה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Project</dc:title>
  <dc:creator>עומר בסון</dc:creator>
  <cp:lastModifiedBy>עומר בסון</cp:lastModifiedBy>
  <cp:revision>10</cp:revision>
  <dcterms:created xsi:type="dcterms:W3CDTF">2021-06-22T19:27:27Z</dcterms:created>
  <dcterms:modified xsi:type="dcterms:W3CDTF">2021-06-26T22:19:19Z</dcterms:modified>
</cp:coreProperties>
</file>

<file path=docProps/thumbnail.jpeg>
</file>